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08" r:id="rId1"/>
  </p:sldMasterIdLst>
  <p:notesMasterIdLst>
    <p:notesMasterId r:id="rId4"/>
  </p:notesMasterIdLst>
  <p:handoutMasterIdLst>
    <p:handoutMasterId r:id="rId5"/>
  </p:handoutMasterIdLst>
  <p:sldIdLst>
    <p:sldId id="257" r:id="rId2"/>
    <p:sldId id="260" r:id="rId3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FF9900"/>
    <a:srgbClr val="5B9BD5"/>
    <a:srgbClr val="FFFFCC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71" autoAdjust="0"/>
    <p:restoredTop sz="96723" autoAdjust="0"/>
  </p:normalViewPr>
  <p:slideViewPr>
    <p:cSldViewPr snapToGrid="0">
      <p:cViewPr varScale="1">
        <p:scale>
          <a:sx n="60" d="100"/>
          <a:sy n="60" d="100"/>
        </p:scale>
        <p:origin x="2646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400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9413" cy="495300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（参考資料２）　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11035C0A-6A21-427D-A3EB-E8A52BE8FF8D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371013"/>
            <a:ext cx="2919413" cy="495300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C91F2FBD-9738-4CB6-A58A-DC9F14A6E1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156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18621" cy="494813"/>
          </a:xfrm>
          <a:prstGeom prst="rect">
            <a:avLst/>
          </a:prstGeom>
        </p:spPr>
        <p:txBody>
          <a:bodyPr vert="horz" lIns="90638" tIns="45318" rIns="90638" bIns="45318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（参考資料２）　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3" y="1"/>
            <a:ext cx="2918621" cy="494813"/>
          </a:xfrm>
          <a:prstGeom prst="rect">
            <a:avLst/>
          </a:prstGeom>
        </p:spPr>
        <p:txBody>
          <a:bodyPr vert="horz" lIns="90638" tIns="45318" rIns="90638" bIns="45318" rtlCol="0"/>
          <a:lstStyle>
            <a:lvl1pPr algn="r">
              <a:defRPr sz="1200"/>
            </a:lvl1pPr>
          </a:lstStyle>
          <a:p>
            <a:fld id="{7072B0E7-22FF-4BC1-A758-8F10060C7725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38" tIns="45318" rIns="90638" bIns="453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747997"/>
            <a:ext cx="5387982" cy="3884437"/>
          </a:xfrm>
          <a:prstGeom prst="rect">
            <a:avLst/>
          </a:prstGeom>
        </p:spPr>
        <p:txBody>
          <a:bodyPr vert="horz" lIns="90638" tIns="45318" rIns="90638" bIns="4531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502"/>
            <a:ext cx="2918621" cy="494813"/>
          </a:xfrm>
          <a:prstGeom prst="rect">
            <a:avLst/>
          </a:prstGeom>
        </p:spPr>
        <p:txBody>
          <a:bodyPr vert="horz" lIns="90638" tIns="45318" rIns="90638" bIns="453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3" y="9371502"/>
            <a:ext cx="2918621" cy="494813"/>
          </a:xfrm>
          <a:prstGeom prst="rect">
            <a:avLst/>
          </a:prstGeom>
        </p:spPr>
        <p:txBody>
          <a:bodyPr vert="horz" lIns="90638" tIns="45318" rIns="90638" bIns="45318" rtlCol="0" anchor="b"/>
          <a:lstStyle>
            <a:lvl1pPr algn="r">
              <a:defRPr sz="1200"/>
            </a:lvl1pPr>
          </a:lstStyle>
          <a:p>
            <a:fld id="{E8CB1C19-52BF-4414-988E-4142549F66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56981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386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869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112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7760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0056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6915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4204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7957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272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7432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9613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14F1D-CADF-4750-AFB6-4076E34C72C1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8362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65880" y="1027881"/>
            <a:ext cx="5892800" cy="43156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ja-JP" altLang="en-US" sz="2000" b="1" i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大切な２つのお知らせです。必ずご確認ください！！</a:t>
            </a:r>
            <a:endParaRPr lang="en-US" altLang="ja-JP" sz="2000" b="1" i="1" dirty="0" smtClean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3759200" y="9143328"/>
            <a:ext cx="2751665" cy="635897"/>
          </a:xfrm>
          <a:prstGeom prst="roundRect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裏面に続きます。</a:t>
            </a:r>
            <a:endParaRPr kumimoji="1" lang="en-US" altLang="ja-JP" b="1" dirty="0" smtClean="0">
              <a:solidFill>
                <a:schemeClr val="accent5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b="1" dirty="0" smtClean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必ずご確認ください！</a:t>
            </a:r>
            <a:endParaRPr kumimoji="1" lang="ja-JP" altLang="en-US" b="1" dirty="0">
              <a:solidFill>
                <a:schemeClr val="accent5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201771" y="4497730"/>
            <a:ext cx="5777116" cy="354981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400" b="1" dirty="0" smtClean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en-US" altLang="ja-JP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kumimoji="1" lang="ja-JP" altLang="en-US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所得制限限度額・所得上限限度額について</a:t>
            </a:r>
            <a:endParaRPr kumimoji="1" lang="en-US" altLang="ja-JP" b="1" dirty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201771" y="4960009"/>
            <a:ext cx="6421988" cy="1192489"/>
          </a:xfrm>
          <a:prstGeom prst="roundRect">
            <a:avLst>
              <a:gd name="adj" fmla="val 7498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u="sng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ja-JP" altLang="en-US" sz="1600" b="1" u="sng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４年</a:t>
            </a:r>
            <a:r>
              <a:rPr kumimoji="1" lang="en-US" altLang="ja-JP" sz="1600" b="1" u="sng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1600" b="1" u="sng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月支給分から、児童を養育している方の所得</a:t>
            </a:r>
            <a:r>
              <a:rPr kumimoji="1" lang="ja-JP" altLang="en-US" sz="1600" b="1" u="sng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が下記表の②</a:t>
            </a:r>
            <a:r>
              <a:rPr kumimoji="1" lang="ja-JP" altLang="en-US" sz="1600" b="1" u="sng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以上の場合、児童手当等は支給されません。</a:t>
            </a:r>
            <a:r>
              <a:rPr kumimoji="1" lang="en-US" altLang="ja-JP" sz="1600" b="1" u="sng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u="sng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ご注意ください</a:t>
            </a:r>
            <a:r>
              <a:rPr kumimoji="1" lang="en-US" altLang="ja-JP" sz="1600" b="1" u="sng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kumimoji="1" lang="en-US" altLang="ja-JP" sz="12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児童手当等が支給されなくなったあとに所得が</a:t>
            </a:r>
            <a:r>
              <a:rPr kumimoji="1" lang="ja-JP" altLang="en-US" sz="12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②を</a:t>
            </a:r>
            <a:r>
              <a:rPr kumimoji="1" lang="ja-JP" altLang="en-US" sz="12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下回った場合、</a:t>
            </a:r>
            <a:r>
              <a:rPr kumimoji="1" lang="ja-JP" altLang="en-US" sz="1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改めて認定請求書の提出等が</a:t>
            </a:r>
            <a:r>
              <a:rPr kumimoji="1" lang="ja-JP" altLang="en-US" sz="14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必要と</a:t>
            </a:r>
            <a:r>
              <a:rPr kumimoji="1" lang="ja-JP" altLang="en-US" sz="1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なります</a:t>
            </a:r>
            <a:r>
              <a:rPr kumimoji="1" lang="ja-JP" altLang="en-US" sz="12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ので、ご注意ください。</a:t>
            </a:r>
          </a:p>
        </p:txBody>
      </p:sp>
      <p:sp>
        <p:nvSpPr>
          <p:cNvPr id="23" name="角丸四角形 22"/>
          <p:cNvSpPr/>
          <p:nvPr/>
        </p:nvSpPr>
        <p:spPr>
          <a:xfrm>
            <a:off x="146051" y="310954"/>
            <a:ext cx="6574360" cy="605841"/>
          </a:xfrm>
          <a:prstGeom prst="roundRect">
            <a:avLst/>
          </a:prstGeom>
          <a:noFill/>
          <a:ln w="57150" cmpd="dbl"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en-US" altLang="ja-JP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月支給分</a:t>
            </a:r>
            <a:r>
              <a:rPr kumimoji="1" lang="ja-JP" altLang="en-US" sz="14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kumimoji="1" lang="ja-JP" altLang="en-US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児童手当の制度</a:t>
            </a:r>
            <a:r>
              <a:rPr kumimoji="1" lang="ja-JP" altLang="en-US" sz="14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r>
              <a:rPr kumimoji="1" lang="ja-JP" altLang="en-US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一部変更</a:t>
            </a:r>
            <a:r>
              <a:rPr kumimoji="1" lang="ja-JP" altLang="en-US" sz="14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になります</a:t>
            </a:r>
            <a:r>
              <a:rPr kumimoji="1" lang="ja-JP" altLang="en-US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b="1" dirty="0" smtClean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105121" y="1483275"/>
            <a:ext cx="6615290" cy="2470009"/>
          </a:xfrm>
          <a:prstGeom prst="roundRect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特例給付の支給に係わる所得上限額が設けられます！！</a:t>
            </a:r>
            <a:endParaRPr kumimoji="1" lang="en-US" altLang="ja-JP" b="1" u="sng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kumimoji="1" lang="ja-JP" altLang="en-US" sz="1600" b="1" u="sng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⇒所得額により特例給付の支給がされない方が発生します。</a:t>
            </a:r>
            <a:endParaRPr kumimoji="1" lang="en-US" altLang="ja-JP" sz="1600" b="1" u="sng" dirty="0" smtClean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u="sng" dirty="0" smtClean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現況届の提出が不要になります！！</a:t>
            </a:r>
          </a:p>
          <a:p>
            <a:r>
              <a:rPr kumimoji="1" lang="ja-JP" altLang="en-US" sz="16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</a:t>
            </a:r>
            <a:r>
              <a:rPr kumimoji="1" lang="ja-JP" altLang="en-US" sz="1600" b="1" u="sng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⇒</a:t>
            </a:r>
            <a:r>
              <a:rPr kumimoji="1" lang="ja-JP" altLang="en-US" sz="1600" b="1" u="sng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毎年</a:t>
            </a:r>
            <a:r>
              <a:rPr kumimoji="1" lang="en-US" altLang="ja-JP" sz="1600" b="1" u="sng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ja-JP" altLang="en-US" sz="1600" b="1" u="sng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月に提出していた現況届が不要になります。</a:t>
            </a:r>
          </a:p>
          <a:p>
            <a:r>
              <a:rPr kumimoji="1" lang="en-US" altLang="ja-JP" sz="16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6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提出が必要な一部の受給者については、裏面（２）アをご確認ください。</a:t>
            </a:r>
          </a:p>
          <a:p>
            <a:r>
              <a:rPr kumimoji="1" lang="en-US" altLang="ja-JP" sz="16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6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自治体によっては、今まで通り提出が必要です。</a:t>
            </a:r>
          </a:p>
          <a:p>
            <a:endParaRPr kumimoji="1" lang="ja-JP" altLang="en-US" sz="1600" b="1" u="sng" dirty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87510" y="6164998"/>
            <a:ext cx="63711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b="1" dirty="0" smtClean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b="1" dirty="0" smtClean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児童</a:t>
            </a:r>
            <a:r>
              <a:rPr lang="ja-JP" altLang="en-US" sz="1200" b="1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を養育している方の所得が、下記表の①（所得制限限度額）未満の場合</a:t>
            </a:r>
            <a:r>
              <a:rPr lang="ja-JP" altLang="en-US" sz="1200" b="1" dirty="0" smtClean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、児童手当を</a:t>
            </a:r>
            <a:r>
              <a:rPr lang="ja-JP" altLang="en-US" sz="1200" b="1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、所得が①以上②（所得上限限度額）未満の場合、法律の附則に基づく特例給付（児童１人当たり月額一律</a:t>
            </a:r>
            <a:r>
              <a:rPr lang="en-US" altLang="ja-JP" sz="1200" b="1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5,000</a:t>
            </a:r>
            <a:r>
              <a:rPr lang="ja-JP" altLang="en-US" sz="1200" b="1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円）を支給します。</a:t>
            </a:r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898026"/>
              </p:ext>
            </p:extLst>
          </p:nvPr>
        </p:nvGraphicFramePr>
        <p:xfrm>
          <a:off x="146050" y="6887333"/>
          <a:ext cx="3346451" cy="2919411"/>
        </p:xfrm>
        <a:graphic>
          <a:graphicData uri="http://schemas.openxmlformats.org/drawingml/2006/table">
            <a:tbl>
              <a:tblPr firstRow="1" bandRow="1"/>
              <a:tblGrid>
                <a:gridCol w="1233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8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81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8140">
                  <a:extLst>
                    <a:ext uri="{9D8B030D-6E8A-4147-A177-3AD203B41FA5}">
                      <a16:colId xmlns:a16="http://schemas.microsoft.com/office/drawing/2014/main" val="616848192"/>
                    </a:ext>
                  </a:extLst>
                </a:gridCol>
                <a:gridCol w="528162">
                  <a:extLst>
                    <a:ext uri="{9D8B030D-6E8A-4147-A177-3AD203B41FA5}">
                      <a16:colId xmlns:a16="http://schemas.microsoft.com/office/drawing/2014/main" val="1378509262"/>
                    </a:ext>
                  </a:extLst>
                </a:gridCol>
              </a:tblGrid>
              <a:tr h="203779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endParaRPr kumimoji="1" lang="ja-JP" altLang="en-US" sz="600" spc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518" marR="91518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700" spc="0" baseline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①所得制限限度額</a:t>
                      </a:r>
                      <a:endParaRPr kumimoji="1" lang="ja-JP" altLang="en-US" sz="700" spc="0" baseline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518" marR="91518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kumimoji="1" lang="en-US" altLang="ja-JP" sz="600" spc="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45726" marR="45726" marT="45711" marB="45711" anchor="ctr"/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700" spc="0" baseline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②所得上限限度額</a:t>
                      </a:r>
                      <a:endParaRPr kumimoji="1" lang="ja-JP" altLang="en-US" sz="700" spc="0" baseline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518" marR="91518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kumimoji="1" lang="en-US" altLang="ja-JP" sz="600" spc="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45726" marR="45726" marT="45711" marB="45711" anchor="ctr"/>
                </a:tc>
                <a:extLst>
                  <a:ext uri="{0D108BD9-81ED-4DB2-BD59-A6C34878D82A}">
                    <a16:rowId xmlns:a16="http://schemas.microsoft.com/office/drawing/2014/main" val="4019518782"/>
                  </a:ext>
                </a:extLst>
              </a:tr>
              <a:tr h="396236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7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扶養親族等の数</a:t>
                      </a:r>
                      <a:endParaRPr kumimoji="1" lang="en-US" altLang="ja-JP" sz="700" spc="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6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（カッコ内は例）</a:t>
                      </a:r>
                      <a:endParaRPr kumimoji="1" lang="ja-JP" altLang="en-US" sz="600" spc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518" marR="91518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700" spc="0" baseline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所得額</a:t>
                      </a:r>
                      <a:endParaRPr kumimoji="1" lang="en-US" altLang="ja-JP" sz="700" spc="0" baseline="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600" spc="0" baseline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（万円）</a:t>
                      </a:r>
                      <a:endParaRPr kumimoji="1" lang="ja-JP" altLang="en-US" sz="600" spc="0" baseline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518" marR="91518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7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収入額の目安</a:t>
                      </a:r>
                      <a:endParaRPr kumimoji="1" lang="en-US" altLang="ja-JP" sz="700" spc="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6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（万円）</a:t>
                      </a:r>
                      <a:endParaRPr kumimoji="1" lang="en-US" altLang="ja-JP" sz="600" spc="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45759" marR="45759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700" spc="0" baseline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所得額</a:t>
                      </a:r>
                      <a:endParaRPr kumimoji="1" lang="en-US" altLang="ja-JP" sz="700" spc="0" baseline="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600" spc="0" baseline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（万円）</a:t>
                      </a:r>
                      <a:endParaRPr kumimoji="1" lang="ja-JP" altLang="en-US" sz="600" spc="0" baseline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518" marR="91518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7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収入額の目安</a:t>
                      </a:r>
                      <a:endParaRPr kumimoji="1" lang="en-US" altLang="ja-JP" sz="700" spc="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6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（万円）</a:t>
                      </a:r>
                      <a:endParaRPr kumimoji="1" lang="en-US" altLang="ja-JP" sz="600" spc="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45759" marR="45759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36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8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0</a:t>
                      </a:r>
                      <a:r>
                        <a:rPr kumimoji="1" lang="ja-JP" altLang="en-US" sz="8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人</a:t>
                      </a:r>
                      <a:endParaRPr kumimoji="1" lang="en-US" altLang="ja-JP" sz="800" spc="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6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（</a:t>
                      </a:r>
                      <a:r>
                        <a:rPr lang="ja-JP" altLang="en-US" sz="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前年末に児童が生まれて</a:t>
                      </a:r>
                      <a:endParaRPr lang="en-US" altLang="ja-JP" sz="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lang="ja-JP" altLang="en-US" sz="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いない場合</a:t>
                      </a:r>
                      <a:r>
                        <a:rPr lang="ja-JP" altLang="en-US" sz="6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等）</a:t>
                      </a:r>
                    </a:p>
                  </a:txBody>
                  <a:tcPr marL="91518" marR="91518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622</a:t>
                      </a:r>
                      <a:endParaRPr kumimoji="1" lang="ja-JP" altLang="en-US" sz="900" spc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518" marR="91518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833.3</a:t>
                      </a:r>
                    </a:p>
                  </a:txBody>
                  <a:tcPr marL="45759" marR="45759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858</a:t>
                      </a:r>
                    </a:p>
                  </a:txBody>
                  <a:tcPr marL="45759" marR="45759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1071</a:t>
                      </a:r>
                    </a:p>
                  </a:txBody>
                  <a:tcPr marL="45759" marR="45759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216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8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１人</a:t>
                      </a:r>
                      <a:endParaRPr kumimoji="1" lang="en-US" altLang="ja-JP" sz="800" spc="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lang="ja-JP" altLang="en-US" sz="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（児童１人の場合 等）</a:t>
                      </a:r>
                    </a:p>
                  </a:txBody>
                  <a:tcPr marL="91518" marR="91518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660</a:t>
                      </a:r>
                      <a:endParaRPr kumimoji="1" lang="ja-JP" altLang="en-US" sz="900" spc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518" marR="91518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875.6</a:t>
                      </a:r>
                    </a:p>
                  </a:txBody>
                  <a:tcPr marL="45759" marR="45759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896</a:t>
                      </a:r>
                    </a:p>
                  </a:txBody>
                  <a:tcPr marL="45759" marR="45759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1124</a:t>
                      </a:r>
                    </a:p>
                  </a:txBody>
                  <a:tcPr marL="45759" marR="45759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36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8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２人</a:t>
                      </a:r>
                      <a:endParaRPr kumimoji="1" lang="en-US" altLang="ja-JP" sz="800" spc="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lang="ja-JP" altLang="en-US" sz="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（児童１人 ＋ 年収</a:t>
                      </a:r>
                      <a:r>
                        <a:rPr lang="en-US" altLang="ja-JP" sz="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103</a:t>
                      </a:r>
                      <a:r>
                        <a:rPr lang="ja-JP" altLang="en-US" sz="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万　</a:t>
                      </a:r>
                      <a:endParaRPr lang="en-US" altLang="ja-JP" sz="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lang="ja-JP" altLang="en-US" sz="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円以下の配偶者の場合</a:t>
                      </a:r>
                      <a:r>
                        <a:rPr lang="ja-JP" altLang="en-US" sz="6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等）</a:t>
                      </a:r>
                    </a:p>
                  </a:txBody>
                  <a:tcPr marL="91518" marR="91518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698</a:t>
                      </a:r>
                      <a:endParaRPr kumimoji="1" lang="ja-JP" altLang="en-US" sz="900" spc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518" marR="91518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917.8</a:t>
                      </a:r>
                    </a:p>
                  </a:txBody>
                  <a:tcPr marL="45759" marR="45759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934</a:t>
                      </a:r>
                    </a:p>
                  </a:txBody>
                  <a:tcPr marL="45759" marR="45759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1162</a:t>
                      </a:r>
                    </a:p>
                  </a:txBody>
                  <a:tcPr marL="45759" marR="45759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36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800" spc="0" dirty="0" smtClean="0">
                          <a:solidFill>
                            <a:srgbClr val="FF0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３人</a:t>
                      </a:r>
                      <a:endParaRPr kumimoji="1" lang="en-US" altLang="ja-JP" sz="800" spc="0" dirty="0" smtClean="0">
                        <a:solidFill>
                          <a:srgbClr val="FF0000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lang="ja-JP" altLang="en-US" sz="600" dirty="0" smtClean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（児童２人 ＋ 年収</a:t>
                      </a:r>
                      <a:r>
                        <a:rPr lang="en-US" altLang="ja-JP" sz="600" dirty="0" smtClean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103</a:t>
                      </a:r>
                      <a:r>
                        <a:rPr lang="ja-JP" altLang="en-US" sz="600" dirty="0" smtClean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万　</a:t>
                      </a:r>
                      <a:endParaRPr lang="en-US" altLang="ja-JP" sz="600" dirty="0" smtClean="0">
                        <a:solidFill>
                          <a:srgbClr val="FF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lang="ja-JP" altLang="en-US" sz="600" dirty="0" smtClean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円以下の配偶者の場合</a:t>
                      </a:r>
                      <a:r>
                        <a:rPr lang="ja-JP" altLang="en-US" sz="600" baseline="0" dirty="0" smtClean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600" dirty="0" smtClean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等）</a:t>
                      </a:r>
                    </a:p>
                  </a:txBody>
                  <a:tcPr marL="91518" marR="91518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solidFill>
                            <a:srgbClr val="FF0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736</a:t>
                      </a:r>
                      <a:endParaRPr kumimoji="1" lang="ja-JP" altLang="en-US" sz="900" spc="0" dirty="0">
                        <a:solidFill>
                          <a:srgbClr val="FF0000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518" marR="91518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solidFill>
                            <a:srgbClr val="FF0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960</a:t>
                      </a:r>
                    </a:p>
                  </a:txBody>
                  <a:tcPr marL="45759" marR="45759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solidFill>
                            <a:srgbClr val="FF0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972</a:t>
                      </a:r>
                    </a:p>
                  </a:txBody>
                  <a:tcPr marL="45759" marR="45759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solidFill>
                            <a:srgbClr val="FF0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1200</a:t>
                      </a:r>
                    </a:p>
                  </a:txBody>
                  <a:tcPr marL="45759" marR="45759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36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8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４人</a:t>
                      </a:r>
                      <a:endParaRPr kumimoji="1" lang="en-US" altLang="ja-JP" sz="800" spc="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lang="ja-JP" altLang="en-US" sz="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（児童３人 ＋ 年収</a:t>
                      </a:r>
                      <a:r>
                        <a:rPr lang="en-US" altLang="ja-JP" sz="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103</a:t>
                      </a:r>
                      <a:r>
                        <a:rPr lang="ja-JP" altLang="en-US" sz="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万　</a:t>
                      </a:r>
                      <a:endParaRPr lang="en-US" altLang="ja-JP" sz="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lang="ja-JP" altLang="en-US" sz="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円以下の配偶者の場合</a:t>
                      </a:r>
                      <a:r>
                        <a:rPr lang="ja-JP" altLang="en-US" sz="6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等）</a:t>
                      </a:r>
                    </a:p>
                  </a:txBody>
                  <a:tcPr marL="91518" marR="91518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774</a:t>
                      </a:r>
                      <a:endParaRPr kumimoji="1" lang="ja-JP" altLang="en-US" sz="900" spc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518" marR="91518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1002</a:t>
                      </a:r>
                      <a:endParaRPr kumimoji="1" lang="ja-JP" altLang="en-US" sz="900" spc="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45759" marR="45759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1010</a:t>
                      </a:r>
                      <a:endParaRPr kumimoji="1" lang="ja-JP" altLang="en-US" sz="900" spc="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45759" marR="45759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1238</a:t>
                      </a:r>
                      <a:endParaRPr kumimoji="1" lang="ja-JP" altLang="en-US" sz="900" spc="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45759" marR="45759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36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8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５人</a:t>
                      </a:r>
                      <a:endParaRPr kumimoji="1" lang="en-US" altLang="ja-JP" sz="800" spc="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lang="ja-JP" altLang="en-US" sz="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（児童４人 ＋ 年収</a:t>
                      </a:r>
                      <a:r>
                        <a:rPr lang="en-US" altLang="ja-JP" sz="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103</a:t>
                      </a:r>
                      <a:r>
                        <a:rPr lang="ja-JP" altLang="en-US" sz="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万　</a:t>
                      </a:r>
                      <a:endParaRPr lang="en-US" altLang="ja-JP" sz="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lang="ja-JP" altLang="en-US" sz="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円以下の配偶者の場合</a:t>
                      </a:r>
                      <a:r>
                        <a:rPr lang="ja-JP" altLang="en-US" sz="6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等）</a:t>
                      </a:r>
                    </a:p>
                  </a:txBody>
                  <a:tcPr marL="91518" marR="91518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812</a:t>
                      </a:r>
                      <a:endParaRPr kumimoji="1" lang="ja-JP" altLang="en-US" sz="900" spc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518" marR="91518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1040</a:t>
                      </a:r>
                    </a:p>
                  </a:txBody>
                  <a:tcPr marL="45759" marR="45759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1048</a:t>
                      </a:r>
                    </a:p>
                  </a:txBody>
                  <a:tcPr marL="45759" marR="45759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900" spc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1276</a:t>
                      </a:r>
                    </a:p>
                  </a:txBody>
                  <a:tcPr marL="45759" marR="45759" marT="45713" marB="45713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3638550" y="6862466"/>
            <a:ext cx="308186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   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扶養親族等の数は、所得税法上の同一生計配偶者及び扶養 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親族（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里親などに委託されている児童や施設に入所している児童を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除きます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。以下、「扶養親族等」といいます。） 並びに扶養親族等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でない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児童で前年の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31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日において生計を維持したものの数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いいます。 扶養親族等の数に応じて、限度額（所得額ベース）は、１人に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つき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３８万円（扶養親族等が同一生計配偶者（７０歳以上の者に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限ります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。）又は老人扶養親族であるときは４４万円）を加算した額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となります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</a:p>
          <a:p>
            <a:endParaRPr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643495" y="8282402"/>
            <a:ext cx="30543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「収入額の目安」は、給与収入のみで計算しています。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あく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まで目安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であり、実際は給与所得控除や医療費控除、雑損控除等を控除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した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後の所得額で所得制限を確認します。</a:t>
            </a:r>
          </a:p>
        </p:txBody>
      </p:sp>
      <p:sp>
        <p:nvSpPr>
          <p:cNvPr id="18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46050" y="4134561"/>
            <a:ext cx="3481230" cy="3120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1600" b="1" i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〇上記変更事項の詳細について</a:t>
            </a:r>
            <a:endParaRPr lang="en-US" altLang="ja-JP" sz="1600" b="1" i="1" dirty="0" smtClean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183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88023" y="7199452"/>
            <a:ext cx="6603029" cy="1733991"/>
          </a:xfrm>
          <a:prstGeom prst="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  <a:effectLst/>
        </p:spPr>
        <p:txBody>
          <a:bodyPr wrap="square" rtlCol="0">
            <a:noAutofit/>
          </a:bodyPr>
          <a:lstStyle/>
          <a:p>
            <a:r>
              <a:rPr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公務員の場合は、勤務先から児童手当が支給されます</a:t>
            </a:r>
            <a:r>
              <a:rPr lang="ja-JP" altLang="en-US" sz="14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40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以下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の場合は、その翌日から</a:t>
            </a:r>
            <a:r>
              <a:rPr lang="en-US" altLang="ja-JP" sz="1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  <a:r>
              <a:rPr lang="ja-JP" altLang="en-US" sz="1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日以内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に現住所の市区町村と勤務先に届出・申請をしてください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○公務員になった場合</a:t>
            </a: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○退職等により、公務員でなくなった場合</a:t>
            </a: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○公務員ではあるが、勤務先の官署に変更がある場合</a:t>
            </a:r>
          </a:p>
          <a:p>
            <a:r>
              <a:rPr lang="en-US" altLang="ja-JP" sz="14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申請</a:t>
            </a:r>
            <a:r>
              <a:rPr lang="ja-JP" altLang="en-US" sz="1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が遅れると、原則、遅れた月分の手当が</a:t>
            </a:r>
            <a:r>
              <a:rPr lang="ja-JP" altLang="en-US" sz="14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受けられなく</a:t>
            </a:r>
            <a:r>
              <a:rPr lang="ja-JP" altLang="en-US" sz="1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なりますので、ご注意ください。</a:t>
            </a:r>
          </a:p>
          <a:p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2311400" y="9058553"/>
            <a:ext cx="4479652" cy="694530"/>
          </a:xfrm>
          <a:prstGeom prst="roundRect">
            <a:avLst/>
          </a:prstGeom>
          <a:solidFill>
            <a:schemeClr val="bg1"/>
          </a:solidFill>
          <a:ln w="889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ja-JP" altLang="en-US" sz="1600" dirty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行橋</a:t>
            </a:r>
            <a:r>
              <a:rPr kumimoji="1" lang="ja-JP" altLang="en-US" sz="1600" dirty="0" smtClean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市</a:t>
            </a:r>
            <a:r>
              <a:rPr kumimoji="1" lang="ja-JP" altLang="en-US" sz="1600" dirty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役所　</a:t>
            </a:r>
            <a:r>
              <a:rPr kumimoji="1" lang="ja-JP" altLang="en-US" sz="1600" dirty="0" smtClean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子ども支援課児童家庭係</a:t>
            </a:r>
            <a:endParaRPr kumimoji="1" lang="en-US" altLang="ja-JP" sz="1600" dirty="0" smtClean="0">
              <a:solidFill>
                <a:schemeClr val="accent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600" dirty="0" smtClean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電話：</a:t>
            </a:r>
            <a:r>
              <a:rPr kumimoji="1" lang="en-US" altLang="ja-JP" sz="1600" dirty="0" smtClean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0930-25-1111</a:t>
            </a:r>
            <a:r>
              <a:rPr kumimoji="1" lang="ja-JP" altLang="en-US" sz="1600" dirty="0" smtClean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（内線</a:t>
            </a:r>
            <a:r>
              <a:rPr kumimoji="1" lang="en-US" altLang="ja-JP" sz="1600" dirty="0" smtClean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1181</a:t>
            </a:r>
            <a:r>
              <a:rPr kumimoji="1" lang="ja-JP" altLang="en-US" sz="1600" dirty="0" err="1" smtClean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en-US" altLang="ja-JP" sz="1600" dirty="0" smtClean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1182</a:t>
            </a:r>
            <a:r>
              <a:rPr kumimoji="1" lang="ja-JP" altLang="en-US" sz="1600" dirty="0" smtClean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ja-JP" altLang="en-US" sz="1600" dirty="0">
              <a:solidFill>
                <a:schemeClr val="accent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77237" y="9058553"/>
            <a:ext cx="2131740" cy="719811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919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お問い合わせは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583479" y="6681794"/>
            <a:ext cx="3812115" cy="36939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公務員の方へ！！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77237" y="272565"/>
            <a:ext cx="4953018" cy="354981"/>
          </a:xfrm>
          <a:prstGeom prst="roundRect">
            <a:avLst/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400" b="1" dirty="0" smtClean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ja-JP" altLang="en-US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kumimoji="1" lang="ja-JP" altLang="en-US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）現況届の省略について</a:t>
            </a:r>
            <a:endParaRPr kumimoji="1" lang="en-US" altLang="ja-JP" b="1" dirty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77237" y="732120"/>
            <a:ext cx="6421988" cy="2794865"/>
          </a:xfrm>
          <a:prstGeom prst="roundRect">
            <a:avLst>
              <a:gd name="adj" fmla="val 7498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ア　</a:t>
            </a:r>
            <a:r>
              <a:rPr kumimoji="1" lang="ja-JP" altLang="en-US" sz="16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行橋</a:t>
            </a:r>
            <a:r>
              <a:rPr kumimoji="1" lang="ja-JP" altLang="en-US" sz="16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市</a:t>
            </a:r>
            <a:r>
              <a:rPr kumimoji="1" lang="ja-JP" altLang="en-US" sz="16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では、令和４年現況届から受給者の現況を公簿等で確認することで、現況届の提出を不要とします。</a:t>
            </a:r>
            <a:endParaRPr kumimoji="1" lang="en-US" altLang="ja-JP" sz="1600" b="1" dirty="0" smtClean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6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6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た</a:t>
            </a:r>
            <a:r>
              <a:rPr kumimoji="1" lang="ja-JP" altLang="en-US" sz="16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だ</a:t>
            </a:r>
            <a:r>
              <a:rPr kumimoji="1" lang="ja-JP" altLang="en-US" sz="16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し以下の方は、引き続き現況届の提出が必要です。</a:t>
            </a:r>
            <a:endParaRPr kumimoji="1" lang="en-US" altLang="ja-JP" sz="1600" b="1" u="sng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3038" indent="-173038"/>
            <a:r>
              <a:rPr kumimoji="1" lang="ja-JP" altLang="en-US" sz="16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</a:t>
            </a:r>
            <a:r>
              <a:rPr kumimoji="1" lang="ja-JP" altLang="en-US" sz="16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配偶者からの暴力等により、住民票の</a:t>
            </a:r>
            <a:r>
              <a:rPr kumimoji="1" lang="ja-JP" altLang="en-US" sz="16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住所地</a:t>
            </a:r>
            <a:r>
              <a:rPr kumimoji="1" lang="ja-JP" altLang="en-US" sz="16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r>
              <a:rPr kumimoji="1" lang="ja-JP" altLang="en-US" sz="16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行橋</a:t>
            </a:r>
            <a:r>
              <a:rPr kumimoji="1" lang="ja-JP" altLang="en-US" sz="16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市</a:t>
            </a:r>
            <a:r>
              <a:rPr kumimoji="1" lang="ja-JP" altLang="en-US" sz="16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と異なる方</a:t>
            </a:r>
            <a:endParaRPr kumimoji="1" lang="ja-JP" altLang="en-US" sz="1600" b="1" dirty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②支給要件児童の戸籍や住民票がない方</a:t>
            </a:r>
          </a:p>
          <a:p>
            <a:r>
              <a:rPr kumimoji="1" lang="ja-JP" altLang="en-US" sz="16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③離婚協議中で配偶者と別居されている</a:t>
            </a:r>
            <a:r>
              <a:rPr kumimoji="1" lang="ja-JP" altLang="en-US" sz="16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方</a:t>
            </a:r>
            <a:endParaRPr kumimoji="1" lang="en-US" altLang="ja-JP" sz="1600" b="1" dirty="0" smtClean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④法人である未成年後見人、施設等の受給者の方</a:t>
            </a:r>
            <a:endParaRPr kumimoji="1" lang="ja-JP" altLang="en-US" sz="1600" b="1" dirty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⑤</a:t>
            </a:r>
            <a:r>
              <a:rPr kumimoji="1" lang="ja-JP" altLang="en-US" sz="16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その他</a:t>
            </a:r>
            <a:r>
              <a:rPr kumimoji="1" lang="ja-JP" altLang="en-US" sz="16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16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行橋</a:t>
            </a:r>
            <a:r>
              <a:rPr kumimoji="1" lang="ja-JP" altLang="en-US" sz="16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市</a:t>
            </a:r>
            <a:r>
              <a:rPr kumimoji="1" lang="ja-JP" altLang="en-US" sz="16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</a:t>
            </a:r>
            <a:r>
              <a:rPr kumimoji="1" lang="ja-JP" altLang="en-US" sz="16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提出の案内があった方</a:t>
            </a:r>
          </a:p>
          <a:p>
            <a:endParaRPr kumimoji="1" lang="en-US" altLang="ja-JP" sz="1600" b="1" u="sng" dirty="0" smtClean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77237" y="3256801"/>
            <a:ext cx="6421988" cy="3660092"/>
          </a:xfrm>
          <a:prstGeom prst="roundRect">
            <a:avLst>
              <a:gd name="adj" fmla="val 7498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イ　以下の変更事項があった方は市町村に届出てください。</a:t>
            </a:r>
            <a:endParaRPr kumimoji="1" lang="en-US" altLang="ja-JP" sz="1600" b="1" u="sng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3038" indent="-173038"/>
            <a:r>
              <a:rPr kumimoji="1" lang="ja-JP" altLang="en-US" sz="16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</a:t>
            </a:r>
            <a:r>
              <a:rPr kumimoji="1" lang="ja-JP" altLang="en-US" sz="16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児童を養育しなくなったことなどにより、支給対象となる児童がいなくなったとき</a:t>
            </a:r>
          </a:p>
          <a:p>
            <a:pPr marL="173038" indent="-173038"/>
            <a:r>
              <a:rPr kumimoji="1" lang="ja-JP" altLang="en-US" sz="16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②受給者や配偶者、児童の住所が変わったとき（他の市区町村や海外への転出を含む）</a:t>
            </a:r>
          </a:p>
          <a:p>
            <a:r>
              <a:rPr kumimoji="1" lang="ja-JP" altLang="en-US" sz="16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③受給者や配偶者、児童の氏名が変わったとき</a:t>
            </a:r>
          </a:p>
          <a:p>
            <a:pPr marL="173038" indent="-173038"/>
            <a:r>
              <a:rPr kumimoji="1" lang="ja-JP" altLang="en-US" sz="16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④一緒に児童を養育する配偶者を有するに至ったとき、または児童を養育していた配偶者がいなくなった</a:t>
            </a:r>
            <a:r>
              <a:rPr kumimoji="1" lang="ja-JP" altLang="en-US" sz="16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とき</a:t>
            </a:r>
            <a:endParaRPr kumimoji="1" lang="en-US" altLang="ja-JP" sz="1600" b="1" dirty="0" smtClean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3038" indent="-173038"/>
            <a:r>
              <a:rPr kumimoji="1" lang="ja-JP" altLang="en-US" sz="16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⑤受給者の加入する年金が変わったとき（受給者が公務員になったときを含む</a:t>
            </a:r>
            <a:r>
              <a:rPr kumimoji="1" lang="ja-JP" altLang="en-US" sz="16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en-US" altLang="ja-JP" sz="1600" b="1" dirty="0" smtClean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3038" indent="-173038"/>
            <a:r>
              <a:rPr kumimoji="1" lang="ja-JP" altLang="en-US" sz="16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⑥離婚協議中の受給者が離婚をした</a:t>
            </a:r>
            <a:r>
              <a:rPr kumimoji="1" lang="ja-JP" altLang="en-US" sz="16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とき</a:t>
            </a:r>
            <a:endParaRPr kumimoji="1" lang="en-US" altLang="ja-JP" sz="1600" b="1" dirty="0" smtClean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3038" indent="-173038"/>
            <a:r>
              <a:rPr kumimoji="1" lang="ja-JP" altLang="en-US" sz="16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⑦国内で児童を養育している者として、海外に住んでいる父母</a:t>
            </a:r>
            <a:r>
              <a:rPr kumimoji="1" lang="ja-JP" altLang="en-US" sz="16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　　　　　　　ら「</a:t>
            </a:r>
            <a:r>
              <a:rPr kumimoji="1" lang="ja-JP" altLang="en-US" sz="16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父母指定者」の指定を受けるとき</a:t>
            </a:r>
          </a:p>
          <a:p>
            <a:endParaRPr kumimoji="1" lang="en-US" altLang="ja-JP" sz="1600" b="1" u="sng" dirty="0" smtClean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79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1029</Words>
  <Application>Microsoft Office PowerPoint</Application>
  <PresentationFormat>A4 210 x 297 mm</PresentationFormat>
  <Paragraphs>99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HG丸ｺﾞｼｯｸM-PRO</vt:lpstr>
      <vt:lpstr>メイリオ</vt:lpstr>
      <vt:lpstr>游ゴシック</vt:lpstr>
      <vt:lpstr>游ゴシック Light</vt:lpstr>
      <vt:lpstr>Arial</vt:lpstr>
      <vt:lpstr>Calibri</vt:lpstr>
      <vt:lpstr>Calibri Light</vt:lpstr>
      <vt:lpstr>Office Theme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2021-09-30T06:45:27Z</dcterms:created>
  <dcterms:modified xsi:type="dcterms:W3CDTF">2022-05-20T04:17:52Z</dcterms:modified>
</cp:coreProperties>
</file>